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Mono-bold.fntdata"/><Relationship Id="rId23" Type="http://schemas.openxmlformats.org/officeDocument/2006/relationships/slide" Target="slides/slide18.xml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1e991c5c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1e991c5c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11cb1a40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11cb1a40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11cb1a40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11cb1a40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11cb1a40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11cb1a40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11cb1a40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11cb1a40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1e991c5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1e991c5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1e991c5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1e991c5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1e991c5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1e991c5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1e991c5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1e991c5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1e991c5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1e991c5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1e991c5c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1e991c5c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1e991c5c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1e991c5c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1e991c5c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1e991c5c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1e991c5c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1e991c5c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1e991c5c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1e991c5c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1e991c5c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1e991c5c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1e991c5c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1e991c5c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1e991c5c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1e991c5c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1e991c5c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1e991c5c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e991c5c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1e991c5c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1e991c5c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1e991c5c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11cb1a4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11cb1a4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1e991c5c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1e991c5c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1e991c5c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1e991c5c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1e991c5c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1e991c5c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1e991c5c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1e991c5c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1e991c5c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1e991c5c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1e991c5c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1e991c5c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1e991c5c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1e991c5c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1ec9020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1ec9020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16d3f8d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16d3f8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1e991c5c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1e991c5c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11cb1a40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11cb1a40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11cb1a40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11cb1a40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11cb1a40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11cb1a40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11cb1a40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11cb1a40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11cb1a40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11cb1a40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11cb1a40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11cb1a40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LJBa_G-neaXcgJCLwcqzmclukG9O_90j/view" TargetMode="External"/><Relationship Id="rId4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ctrTitle"/>
          </p:nvPr>
        </p:nvSpPr>
        <p:spPr>
          <a:xfrm>
            <a:off x="182033" y="-1391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00">
                <a:highlight>
                  <a:schemeClr val="lt2"/>
                </a:highlight>
              </a:rPr>
              <a:t>Below is an example Dockerfile that sets up a Python Flask application with a virtual environment, installs dependencies from a </a:t>
            </a:r>
            <a:r>
              <a:rPr lang="en" sz="1100"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requirements.txt</a:t>
            </a:r>
            <a:r>
              <a:rPr lang="en" sz="1100">
                <a:highlight>
                  <a:schemeClr val="lt2"/>
                </a:highlight>
              </a:rPr>
              <a:t> file, and runs the Flask app on port 5000. Comments are included throughout to explain each best practice and configuration step.</a:t>
            </a:r>
            <a:endParaRPr sz="1480">
              <a:highlight>
                <a:schemeClr val="lt2"/>
              </a:highlight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1850"/>
            <a:ext cx="3813825" cy="46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375" y="569500"/>
            <a:ext cx="4681624" cy="45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ctrTitle"/>
          </p:nvPr>
        </p:nvSpPr>
        <p:spPr>
          <a:xfrm>
            <a:off x="0" y="893725"/>
            <a:ext cx="8520600" cy="5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lt1"/>
                </a:highlight>
              </a:rPr>
              <a:t>Prompt Example 4: </a:t>
            </a:r>
            <a:r>
              <a:rPr b="1" lang="en" sz="2400">
                <a:highlight>
                  <a:schemeClr val="lt1"/>
                </a:highlight>
              </a:rPr>
              <a:t>Troubleshooting a CI/CD Pipeline Issue</a:t>
            </a:r>
            <a:endParaRPr b="1" sz="24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chemeClr val="lt1"/>
              </a:highlight>
            </a:endParaRPr>
          </a:p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  <a:highlight>
                  <a:schemeClr val="lt2"/>
                </a:highlight>
              </a:rPr>
              <a:t>Prompt:</a:t>
            </a:r>
            <a:endParaRPr b="1" sz="1500">
              <a:solidFill>
                <a:srgbClr val="FF0000"/>
              </a:solidFill>
              <a:highlight>
                <a:schemeClr val="lt2"/>
              </a:highlight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"My Jenkins pipeline fails during the test stage with an error related to npm dependencies. The error message mentions a missing module. Can you provide some troubleshooting steps or a possible solution for this problem?"</a:t>
            </a:r>
            <a:endParaRPr sz="15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ctrTitle"/>
          </p:nvPr>
        </p:nvSpPr>
        <p:spPr>
          <a:xfrm>
            <a:off x="163933" y="-1623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00">
                <a:highlight>
                  <a:schemeClr val="lt2"/>
                </a:highlight>
              </a:rPr>
              <a:t>Here are some troubleshooting steps and possible solutions for resolving the "missing module" error in your Jenkins pipeline during the test stage:</a:t>
            </a:r>
            <a:endParaRPr sz="1480">
              <a:highlight>
                <a:schemeClr val="lt2"/>
              </a:highlight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232"/>
            <a:ext cx="9144002" cy="474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0" y="617275"/>
            <a:ext cx="8520600" cy="5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highlight>
                  <a:schemeClr val="lt1"/>
                </a:highlight>
              </a:rPr>
              <a:t>Practical Workflow</a:t>
            </a:r>
            <a:endParaRPr b="1" sz="2400">
              <a:highlight>
                <a:schemeClr val="lt1"/>
              </a:highlight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rgbClr val="188038"/>
                </a:solidFill>
                <a:highlight>
                  <a:schemeClr val="lt2"/>
                </a:highlight>
              </a:rPr>
              <a:t>Identify the Task:</a:t>
            </a:r>
            <a:br>
              <a:rPr b="1" lang="en" sz="1400">
                <a:solidFill>
                  <a:schemeClr val="dk1"/>
                </a:solidFill>
                <a:highlight>
                  <a:schemeClr val="lt2"/>
                </a:highlight>
              </a:rPr>
            </a:br>
            <a:r>
              <a:rPr lang="en" sz="1400">
                <a:solidFill>
                  <a:schemeClr val="dk1"/>
                </a:solidFill>
                <a:highlight>
                  <a:schemeClr val="lt2"/>
                </a:highlight>
              </a:rPr>
              <a:t>Example: Automating deployment or fixing a pipeline error.</a:t>
            </a:r>
            <a:endParaRPr sz="14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rgbClr val="188038"/>
                </a:solidFill>
                <a:highlight>
                  <a:schemeClr val="lt2"/>
                </a:highlight>
              </a:rPr>
              <a:t>Draft a Detailed Prompt:</a:t>
            </a:r>
            <a:br>
              <a:rPr b="1" lang="en" sz="1400">
                <a:solidFill>
                  <a:schemeClr val="dk1"/>
                </a:solidFill>
                <a:highlight>
                  <a:schemeClr val="lt2"/>
                </a:highlight>
              </a:rPr>
            </a:br>
            <a:r>
              <a:rPr lang="en" sz="1400">
                <a:solidFill>
                  <a:schemeClr val="dk1"/>
                </a:solidFill>
                <a:highlight>
                  <a:schemeClr val="lt2"/>
                </a:highlight>
              </a:rPr>
              <a:t>Include context, requirements, and desired format.</a:t>
            </a:r>
            <a:endParaRPr sz="14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rgbClr val="188038"/>
                </a:solidFill>
                <a:highlight>
                  <a:schemeClr val="lt2"/>
                </a:highlight>
              </a:rPr>
              <a:t>Review the Output:</a:t>
            </a:r>
            <a:br>
              <a:rPr b="1" lang="en" sz="1400">
                <a:solidFill>
                  <a:srgbClr val="188038"/>
                </a:solidFill>
                <a:highlight>
                  <a:schemeClr val="lt2"/>
                </a:highlight>
              </a:rPr>
            </a:br>
            <a:r>
              <a:rPr lang="en" sz="1400">
                <a:solidFill>
                  <a:schemeClr val="dk1"/>
                </a:solidFill>
                <a:highlight>
                  <a:schemeClr val="lt2"/>
                </a:highlight>
              </a:rPr>
              <a:t>Ensure the AI’s response meets your needs.</a:t>
            </a:r>
            <a:endParaRPr sz="14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rgbClr val="188038"/>
                </a:solidFill>
                <a:highlight>
                  <a:schemeClr val="lt2"/>
                </a:highlight>
              </a:rPr>
              <a:t>Ask Follow-Ups if Necessary:</a:t>
            </a:r>
            <a:br>
              <a:rPr b="1" lang="en" sz="1400">
                <a:solidFill>
                  <a:schemeClr val="dk1"/>
                </a:solidFill>
                <a:highlight>
                  <a:schemeClr val="lt2"/>
                </a:highlight>
              </a:rPr>
            </a:br>
            <a:r>
              <a:rPr lang="en" sz="1400">
                <a:solidFill>
                  <a:schemeClr val="dk1"/>
                </a:solidFill>
                <a:highlight>
                  <a:schemeClr val="lt2"/>
                </a:highlight>
              </a:rPr>
              <a:t>Refine your request for better accuracy.</a:t>
            </a:r>
            <a:endParaRPr sz="14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rgbClr val="188038"/>
                </a:solidFill>
                <a:highlight>
                  <a:schemeClr val="lt2"/>
                </a:highlight>
              </a:rPr>
              <a:t>Implement and Learn:</a:t>
            </a:r>
            <a:br>
              <a:rPr b="1" lang="en" sz="1400">
                <a:solidFill>
                  <a:srgbClr val="188038"/>
                </a:solidFill>
                <a:highlight>
                  <a:schemeClr val="lt2"/>
                </a:highlight>
              </a:rPr>
            </a:br>
            <a:r>
              <a:rPr lang="en" sz="1400">
                <a:solidFill>
                  <a:schemeClr val="dk1"/>
                </a:solidFill>
                <a:highlight>
                  <a:schemeClr val="lt2"/>
                </a:highlight>
              </a:rPr>
              <a:t>Use the provided solution as a learning tool, reviewing comments and explanations.</a:t>
            </a:r>
            <a:endParaRPr sz="14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Project using </a:t>
            </a:r>
            <a:r>
              <a:rPr lang="en">
                <a:solidFill>
                  <a:srgbClr val="188038"/>
                </a:solidFill>
              </a:rPr>
              <a:t>JENKINS</a:t>
            </a:r>
            <a:endParaRPr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</a:t>
            </a:r>
            <a:r>
              <a:rPr lang="en">
                <a:solidFill>
                  <a:srgbClr val="188038"/>
                </a:solidFill>
              </a:rPr>
              <a:t>Message Printer</a:t>
            </a:r>
            <a:r>
              <a:rPr lang="en"/>
              <a:t>"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 txBox="1"/>
          <p:nvPr>
            <p:ph idx="1" type="subTitle"/>
          </p:nvPr>
        </p:nvSpPr>
        <p:spPr>
          <a:xfrm>
            <a:off x="311700" y="3258650"/>
            <a:ext cx="8520600" cy="7926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188038"/>
                </a:solidFill>
              </a:rPr>
              <a:t>Goal</a:t>
            </a:r>
            <a:r>
              <a:rPr lang="en" sz="1400">
                <a:solidFill>
                  <a:srgbClr val="188038"/>
                </a:solidFill>
              </a:rPr>
              <a:t>:</a:t>
            </a:r>
            <a:r>
              <a:rPr lang="en" sz="1400">
                <a:solidFill>
                  <a:schemeClr val="dk1"/>
                </a:solidFill>
              </a:rPr>
              <a:t> Create a Jenkins job that runs a shell script to print </a:t>
            </a:r>
            <a:r>
              <a:rPr b="1" lang="en" sz="1400">
                <a:solidFill>
                  <a:srgbClr val="188038"/>
                </a:solidFill>
              </a:rPr>
              <a:t>"Jenkins is awesome!"</a:t>
            </a:r>
            <a:r>
              <a:rPr lang="en" sz="1400">
                <a:solidFill>
                  <a:schemeClr val="dk1"/>
                </a:solidFill>
              </a:rPr>
              <a:t> and verifies the output.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ctrTitle"/>
          </p:nvPr>
        </p:nvSpPr>
        <p:spPr>
          <a:xfrm>
            <a:off x="293025" y="227075"/>
            <a:ext cx="8520600" cy="1825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290">
                <a:solidFill>
                  <a:srgbClr val="188038"/>
                </a:solidFill>
              </a:rPr>
              <a:t>What You’ll Need:</a:t>
            </a:r>
            <a:endParaRPr b="1" sz="129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290"/>
          </a:p>
          <a:p>
            <a:pPr indent="-3105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90"/>
              <a:buChar char="●"/>
            </a:pPr>
            <a:r>
              <a:rPr lang="en" sz="1290"/>
              <a:t>Jenkins installed (e.g., on </a:t>
            </a:r>
            <a:r>
              <a:rPr lang="en" sz="1290">
                <a:solidFill>
                  <a:srgbClr val="FF0000"/>
                </a:solidFill>
              </a:rPr>
              <a:t>http://localhost:8080</a:t>
            </a:r>
            <a:r>
              <a:rPr lang="en" sz="1290"/>
              <a:t> if local).</a:t>
            </a:r>
            <a:endParaRPr sz="1290"/>
          </a:p>
          <a:p>
            <a:pPr indent="-3105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0"/>
              <a:buChar char="●"/>
            </a:pPr>
            <a:r>
              <a:rPr lang="en" sz="1290"/>
              <a:t>A basic text editor to create a script.</a:t>
            </a:r>
            <a:endParaRPr sz="1290"/>
          </a:p>
          <a:p>
            <a:pPr indent="-3105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0"/>
              <a:buChar char="●"/>
            </a:pPr>
            <a:r>
              <a:rPr lang="en" sz="1290"/>
              <a:t>Optional: A Git repository if you want to pull the script from there.</a:t>
            </a:r>
            <a:endParaRPr sz="4980"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25" y="2221275"/>
            <a:ext cx="8520599" cy="27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311700" y="257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310">
                <a:solidFill>
                  <a:schemeClr val="dk1"/>
                </a:solidFill>
              </a:rPr>
              <a:t>Save it somewhere Jenkins can access (e.g., your local filesystem like </a:t>
            </a:r>
            <a:r>
              <a:rPr b="1" lang="en" sz="1310">
                <a:solidFill>
                  <a:srgbClr val="188038"/>
                </a:solidFill>
              </a:rPr>
              <a:t>/home/user/jenkins-projects/message.sh</a:t>
            </a:r>
            <a:r>
              <a:rPr lang="en" sz="1310">
                <a:solidFill>
                  <a:schemeClr val="dk1"/>
                </a:solidFill>
              </a:rPr>
              <a:t>).</a:t>
            </a:r>
            <a:endParaRPr sz="131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31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310">
                <a:solidFill>
                  <a:schemeClr val="dk1"/>
                </a:solidFill>
              </a:rPr>
              <a:t>Make it executable by running this in your terminal:</a:t>
            </a:r>
            <a:br>
              <a:rPr lang="en" sz="1310">
                <a:solidFill>
                  <a:schemeClr val="dk1"/>
                </a:solidFill>
              </a:rPr>
            </a:br>
            <a:endParaRPr sz="131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310">
              <a:solidFill>
                <a:schemeClr val="dk1"/>
              </a:solidFill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50" y="1202425"/>
            <a:ext cx="8233499" cy="1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/>
        </p:nvSpPr>
        <p:spPr>
          <a:xfrm>
            <a:off x="414650" y="3149275"/>
            <a:ext cx="8233500" cy="149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88038"/>
                </a:solidFill>
              </a:rPr>
              <a:t>Optional: Use Git</a:t>
            </a:r>
            <a:r>
              <a:rPr lang="en" sz="1200">
                <a:solidFill>
                  <a:srgbClr val="188038"/>
                </a:solidFill>
              </a:rPr>
              <a:t>:</a:t>
            </a:r>
            <a:endParaRPr sz="1200">
              <a:solidFill>
                <a:srgbClr val="18803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If you want to practice with Git, create a repository (e.g., on GitHub), add message.sh, and push it. For simplicity here, I’ll assume you’re using a local file, but I can adjust if you prefer Git.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11700" y="325800"/>
            <a:ext cx="8520600" cy="2471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390">
                <a:solidFill>
                  <a:srgbClr val="188038"/>
                </a:solidFill>
              </a:rPr>
              <a:t>Set Up the Jenkins Job</a:t>
            </a:r>
            <a:r>
              <a:rPr lang="en" sz="1390">
                <a:solidFill>
                  <a:srgbClr val="188038"/>
                </a:solidFill>
              </a:rPr>
              <a:t>:</a:t>
            </a:r>
            <a:endParaRPr sz="1390">
              <a:solidFill>
                <a:srgbClr val="188038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Open your Jenkins dashboard (e.g., </a:t>
            </a:r>
            <a:r>
              <a:rPr lang="en" sz="1190">
                <a:solidFill>
                  <a:srgbClr val="FF0000"/>
                </a:solidFill>
              </a:rPr>
              <a:t>http://localhost:8080</a:t>
            </a:r>
            <a:r>
              <a:rPr lang="en" sz="1190"/>
              <a:t>).</a:t>
            </a:r>
            <a:endParaRPr sz="1190"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Click </a:t>
            </a:r>
            <a:r>
              <a:rPr b="1" lang="en" sz="1190">
                <a:solidFill>
                  <a:srgbClr val="188038"/>
                </a:solidFill>
              </a:rPr>
              <a:t>New Item</a:t>
            </a:r>
            <a:r>
              <a:rPr lang="en" sz="1190"/>
              <a:t> on the left sidebar.</a:t>
            </a:r>
            <a:endParaRPr sz="1190"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Enter a name like "SimpleMessagePrinter".</a:t>
            </a:r>
            <a:endParaRPr sz="1190"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Select </a:t>
            </a:r>
            <a:r>
              <a:rPr b="1" lang="en" sz="1190">
                <a:solidFill>
                  <a:srgbClr val="188038"/>
                </a:solidFill>
              </a:rPr>
              <a:t>Freestyle project</a:t>
            </a:r>
            <a:r>
              <a:rPr lang="en" sz="1190"/>
              <a:t> and click </a:t>
            </a:r>
            <a:r>
              <a:rPr b="1" lang="en" sz="1190">
                <a:solidFill>
                  <a:srgbClr val="188038"/>
                </a:solidFill>
              </a:rPr>
              <a:t>OK</a:t>
            </a:r>
            <a:r>
              <a:rPr lang="en" sz="1190">
                <a:solidFill>
                  <a:srgbClr val="188038"/>
                </a:solidFill>
              </a:rPr>
              <a:t>.</a:t>
            </a:r>
            <a:endParaRPr sz="1190">
              <a:solidFill>
                <a:srgbClr val="188038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8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5" y="152400"/>
            <a:ext cx="8124948" cy="48387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0" y="296175"/>
            <a:ext cx="8520600" cy="1756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DEVOPS USING AI</a:t>
            </a:r>
            <a:endParaRPr>
              <a:solidFill>
                <a:srgbClr val="188038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459000"/>
            <a:ext cx="8520600" cy="792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188038"/>
                </a:solidFill>
                <a:highlight>
                  <a:srgbClr val="FFFFFF"/>
                </a:highlight>
              </a:rPr>
              <a:t>Task Automation</a:t>
            </a:r>
            <a:r>
              <a:rPr b="1" lang="en" sz="19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900">
                <a:solidFill>
                  <a:srgbClr val="FF0000"/>
                </a:solidFill>
                <a:highlight>
                  <a:srgbClr val="FFFFFF"/>
                </a:highlight>
              </a:rPr>
              <a:t>→</a:t>
            </a:r>
            <a:r>
              <a:rPr b="1" lang="en" sz="190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b="1" lang="en" sz="1900">
                <a:solidFill>
                  <a:srgbClr val="188038"/>
                </a:solidFill>
                <a:highlight>
                  <a:srgbClr val="FFFFFF"/>
                </a:highlight>
              </a:rPr>
              <a:t>Troubleshooting</a:t>
            </a:r>
            <a:r>
              <a:rPr b="1" lang="en" sz="190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en" sz="1900">
                <a:solidFill>
                  <a:srgbClr val="FF0000"/>
                </a:solidFill>
                <a:highlight>
                  <a:srgbClr val="FFFFFF"/>
                </a:highlight>
              </a:rPr>
              <a:t>→</a:t>
            </a:r>
            <a:r>
              <a:rPr b="1" lang="en" sz="1900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b="1" lang="en" sz="1900">
                <a:solidFill>
                  <a:srgbClr val="188038"/>
                </a:solidFill>
                <a:highlight>
                  <a:srgbClr val="FFFFFF"/>
                </a:highlight>
              </a:rPr>
              <a:t>Learning</a:t>
            </a:r>
            <a:endParaRPr b="1" sz="1900">
              <a:solidFill>
                <a:srgbClr val="18803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0" name="Google Shape;170;p32"/>
          <p:cNvCxnSpPr/>
          <p:nvPr/>
        </p:nvCxnSpPr>
        <p:spPr>
          <a:xfrm flipH="1">
            <a:off x="2004050" y="1599325"/>
            <a:ext cx="760200" cy="9900"/>
          </a:xfrm>
          <a:prstGeom prst="straightConnector1">
            <a:avLst/>
          </a:prstGeom>
          <a:noFill/>
          <a:ln cap="flat" cmpd="sng" w="9525">
            <a:solidFill>
              <a:srgbClr val="98C37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" name="Google Shape;176;p33"/>
          <p:cNvCxnSpPr/>
          <p:nvPr/>
        </p:nvCxnSpPr>
        <p:spPr>
          <a:xfrm rot="10800000">
            <a:off x="6377550" y="2843175"/>
            <a:ext cx="533100" cy="237000"/>
          </a:xfrm>
          <a:prstGeom prst="straightConnector1">
            <a:avLst/>
          </a:prstGeom>
          <a:noFill/>
          <a:ln cap="flat" cmpd="sng" w="9525">
            <a:solidFill>
              <a:srgbClr val="98C37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2" name="Google Shape;182;p34"/>
          <p:cNvCxnSpPr/>
          <p:nvPr/>
        </p:nvCxnSpPr>
        <p:spPr>
          <a:xfrm rot="10800000">
            <a:off x="2882775" y="4837450"/>
            <a:ext cx="631800" cy="0"/>
          </a:xfrm>
          <a:prstGeom prst="straightConnector1">
            <a:avLst/>
          </a:prstGeom>
          <a:noFill/>
          <a:ln cap="flat" cmpd="sng" w="9525">
            <a:solidFill>
              <a:srgbClr val="98C37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ctrTitle"/>
          </p:nvPr>
        </p:nvSpPr>
        <p:spPr>
          <a:xfrm>
            <a:off x="311700" y="142000"/>
            <a:ext cx="8520600" cy="1361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390">
                <a:solidFill>
                  <a:srgbClr val="188038"/>
                </a:solidFill>
              </a:rPr>
              <a:t>Configure the Job</a:t>
            </a:r>
            <a:r>
              <a:rPr lang="en" sz="1390">
                <a:solidFill>
                  <a:srgbClr val="188038"/>
                </a:solidFill>
              </a:rPr>
              <a:t>:</a:t>
            </a:r>
            <a:endParaRPr sz="1390">
              <a:solidFill>
                <a:srgbClr val="188038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Scroll down to the </a:t>
            </a:r>
            <a:r>
              <a:rPr b="1" lang="en" sz="1190">
                <a:solidFill>
                  <a:srgbClr val="188038"/>
                </a:solidFill>
              </a:rPr>
              <a:t>Build</a:t>
            </a:r>
            <a:r>
              <a:rPr lang="en" sz="1190"/>
              <a:t> section.</a:t>
            </a:r>
            <a:endParaRPr sz="1190"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Click </a:t>
            </a:r>
            <a:r>
              <a:rPr b="1" lang="en" sz="1190">
                <a:solidFill>
                  <a:srgbClr val="188038"/>
                </a:solidFill>
              </a:rPr>
              <a:t>Add build step</a:t>
            </a:r>
            <a:r>
              <a:rPr lang="en" sz="1190"/>
              <a:t> and select </a:t>
            </a:r>
            <a:r>
              <a:rPr b="1" lang="en" sz="1190">
                <a:solidFill>
                  <a:srgbClr val="188038"/>
                </a:solidFill>
              </a:rPr>
              <a:t>Execute shell</a:t>
            </a:r>
            <a:r>
              <a:rPr lang="en" sz="1190"/>
              <a:t>.</a:t>
            </a:r>
            <a:endParaRPr sz="1190"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In the command box, type:</a:t>
            </a:r>
            <a:endParaRPr sz="4880"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5155"/>
            <a:ext cx="8679898" cy="256526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/>
        </p:nvSpPr>
        <p:spPr>
          <a:xfrm>
            <a:off x="256675" y="4472175"/>
            <a:ext cx="8361900" cy="60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This runs the script and checks if the output is correct. Replace </a:t>
            </a:r>
            <a:r>
              <a:rPr lang="en" sz="1600">
                <a:solidFill>
                  <a:srgbClr val="FF0000"/>
                </a:solidFill>
              </a:rPr>
              <a:t>/path/to/your/message.sh </a:t>
            </a:r>
            <a:r>
              <a:rPr lang="en" sz="1600">
                <a:solidFill>
                  <a:schemeClr val="dk2"/>
                </a:solidFill>
              </a:rPr>
              <a:t>with wherever you saved it.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129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ctrTitle"/>
          </p:nvPr>
        </p:nvSpPr>
        <p:spPr>
          <a:xfrm>
            <a:off x="311700" y="306050"/>
            <a:ext cx="8520600" cy="1746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390">
                <a:solidFill>
                  <a:srgbClr val="188038"/>
                </a:solidFill>
              </a:rPr>
              <a:t>Save and Test</a:t>
            </a:r>
            <a:r>
              <a:rPr lang="en" sz="1390">
                <a:solidFill>
                  <a:srgbClr val="188038"/>
                </a:solidFill>
              </a:rPr>
              <a:t>:</a:t>
            </a:r>
            <a:endParaRPr sz="1390">
              <a:solidFill>
                <a:srgbClr val="188038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Click </a:t>
            </a:r>
            <a:r>
              <a:rPr b="1" lang="en" sz="1190">
                <a:solidFill>
                  <a:srgbClr val="188038"/>
                </a:solidFill>
              </a:rPr>
              <a:t>Save</a:t>
            </a:r>
            <a:r>
              <a:rPr lang="en" sz="1190"/>
              <a:t> at the bottom.</a:t>
            </a:r>
            <a:endParaRPr sz="1190"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On the project page, click </a:t>
            </a:r>
            <a:r>
              <a:rPr b="1" lang="en" sz="1190">
                <a:solidFill>
                  <a:srgbClr val="188038"/>
                </a:solidFill>
              </a:rPr>
              <a:t>Build Now</a:t>
            </a:r>
            <a:r>
              <a:rPr lang="en" sz="1190">
                <a:solidFill>
                  <a:srgbClr val="188038"/>
                </a:solidFill>
              </a:rPr>
              <a:t>.</a:t>
            </a:r>
            <a:endParaRPr sz="1190">
              <a:solidFill>
                <a:srgbClr val="188038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Once the build runs, click the build number (e.g., #1) in the </a:t>
            </a:r>
            <a:r>
              <a:rPr b="1" lang="en" sz="1190">
                <a:solidFill>
                  <a:srgbClr val="188038"/>
                </a:solidFill>
              </a:rPr>
              <a:t>Build History</a:t>
            </a:r>
            <a:r>
              <a:rPr lang="en" sz="1190">
                <a:solidFill>
                  <a:srgbClr val="188038"/>
                </a:solidFill>
              </a:rPr>
              <a:t> </a:t>
            </a:r>
            <a:r>
              <a:rPr lang="en" sz="1190"/>
              <a:t>section, then select</a:t>
            </a:r>
            <a:r>
              <a:rPr lang="en" sz="1190">
                <a:solidFill>
                  <a:srgbClr val="188038"/>
                </a:solidFill>
              </a:rPr>
              <a:t> </a:t>
            </a:r>
            <a:r>
              <a:rPr b="1" lang="en" sz="1190">
                <a:solidFill>
                  <a:srgbClr val="188038"/>
                </a:solidFill>
              </a:rPr>
              <a:t>Console Output</a:t>
            </a:r>
            <a:r>
              <a:rPr lang="en" sz="1190">
                <a:solidFill>
                  <a:srgbClr val="188038"/>
                </a:solidFill>
              </a:rPr>
              <a:t>.</a:t>
            </a:r>
            <a:endParaRPr sz="1190">
              <a:solidFill>
                <a:srgbClr val="188038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 You should see:</a:t>
            </a:r>
            <a:endParaRPr sz="4880"/>
          </a:p>
        </p:txBody>
      </p:sp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2280813"/>
            <a:ext cx="8689777" cy="233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8" y="-246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rgbClr val="FFFFFF"/>
                </a:highlight>
              </a:rPr>
              <a:t>1. Understand Your Goals</a:t>
            </a:r>
            <a:endParaRPr b="1" sz="27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6200"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45100" y="652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Before you ask the AI, define what you want to achieve. For example: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29625" y="199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 u="sng">
                <a:solidFill>
                  <a:srgbClr val="188038"/>
                </a:solidFill>
                <a:highlight>
                  <a:schemeClr val="lt2"/>
                </a:highlight>
              </a:rPr>
              <a:t>Task Automation:</a:t>
            </a: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 Do you need to automate a deployment process?</a:t>
            </a:r>
            <a:endParaRPr sz="15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 u="sng">
                <a:solidFill>
                  <a:srgbClr val="188038"/>
                </a:solidFill>
                <a:highlight>
                  <a:schemeClr val="lt2"/>
                </a:highlight>
              </a:rPr>
              <a:t>Troubleshooting:</a:t>
            </a:r>
            <a:r>
              <a:rPr lang="en" sz="1500">
                <a:solidFill>
                  <a:srgbClr val="188038"/>
                </a:solidFill>
                <a:highlight>
                  <a:schemeClr val="lt2"/>
                </a:highlight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Are you trying to diagnose a failing pipeline?</a:t>
            </a:r>
            <a:endParaRPr sz="15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 u="sng">
                <a:solidFill>
                  <a:srgbClr val="188038"/>
                </a:solidFill>
                <a:highlight>
                  <a:schemeClr val="lt2"/>
                </a:highlight>
              </a:rPr>
              <a:t>Learning:</a:t>
            </a: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 Do you want an explanation of how a particular tool (e.g., Docker, Kubernetes)</a:t>
            </a: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works?</a:t>
            </a:r>
            <a:endParaRPr sz="15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type="ctrTitle"/>
          </p:nvPr>
        </p:nvSpPr>
        <p:spPr>
          <a:xfrm>
            <a:off x="311700" y="315925"/>
            <a:ext cx="8520600" cy="2481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390">
                <a:solidFill>
                  <a:srgbClr val="188038"/>
                </a:solidFill>
              </a:rPr>
              <a:t>What This Does:</a:t>
            </a:r>
            <a:endParaRPr b="1" sz="139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190"/>
          </a:p>
          <a:p>
            <a:pPr indent="-3041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The job runs your </a:t>
            </a:r>
            <a:r>
              <a:rPr b="1" lang="en" sz="1190">
                <a:solidFill>
                  <a:srgbClr val="188038"/>
                </a:solidFill>
              </a:rPr>
              <a:t>message.sh</a:t>
            </a:r>
            <a:r>
              <a:rPr lang="en" sz="1190"/>
              <a:t> script.</a:t>
            </a:r>
            <a:endParaRPr sz="1190"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It checks the output to ensure it says </a:t>
            </a:r>
            <a:r>
              <a:rPr b="1" lang="en" sz="1190">
                <a:solidFill>
                  <a:srgbClr val="188038"/>
                </a:solidFill>
              </a:rPr>
              <a:t>"Jenkins is awesome!"</a:t>
            </a:r>
            <a:r>
              <a:rPr lang="en" sz="1190"/>
              <a:t>.</a:t>
            </a:r>
            <a:endParaRPr sz="1190"/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n" sz="1190"/>
              <a:t>If it matches, you get a success message; if not, the build fails (handy for learning how Jenkins handles pass/fail).</a:t>
            </a:r>
            <a:endParaRPr sz="119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8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9" title="Screen Recording 2025-02-25 at 4.20.38 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37" y="152400"/>
            <a:ext cx="81375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>
            <p:ph type="ctrTitle"/>
          </p:nvPr>
        </p:nvSpPr>
        <p:spPr>
          <a:xfrm>
            <a:off x="375150" y="548175"/>
            <a:ext cx="8520600" cy="503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highlight>
                  <a:schemeClr val="lt1"/>
                </a:highlight>
              </a:rPr>
              <a:t>Summary</a:t>
            </a:r>
            <a:endParaRPr b="1" sz="2400">
              <a:highlight>
                <a:schemeClr val="lt1"/>
              </a:highlight>
            </a:endParaRPr>
          </a:p>
        </p:txBody>
      </p:sp>
      <p:sp>
        <p:nvSpPr>
          <p:cNvPr id="266" name="Google Shape;266;p50"/>
          <p:cNvSpPr txBox="1"/>
          <p:nvPr>
            <p:ph idx="1" type="subTitle"/>
          </p:nvPr>
        </p:nvSpPr>
        <p:spPr>
          <a:xfrm>
            <a:off x="375150" y="1490725"/>
            <a:ext cx="8520600" cy="153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  <a:highlight>
                  <a:schemeClr val="lt2"/>
                </a:highlight>
              </a:rPr>
              <a:t>Be Specific:</a:t>
            </a:r>
            <a:r>
              <a:rPr lang="en" sz="1400">
                <a:solidFill>
                  <a:schemeClr val="dk1"/>
                </a:solidFill>
                <a:highlight>
                  <a:schemeClr val="lt2"/>
                </a:highlight>
              </a:rPr>
              <a:t> Detailed prompts yield detailed responses.</a:t>
            </a:r>
            <a:endParaRPr sz="14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  <a:highlight>
                  <a:schemeClr val="lt2"/>
                </a:highlight>
              </a:rPr>
              <a:t>Include Context:</a:t>
            </a:r>
            <a:r>
              <a:rPr lang="en" sz="1400">
                <a:solidFill>
                  <a:schemeClr val="dk1"/>
                </a:solidFill>
                <a:highlight>
                  <a:schemeClr val="lt2"/>
                </a:highlight>
              </a:rPr>
              <a:t> More context helps the AI understand your environment.</a:t>
            </a:r>
            <a:endParaRPr sz="14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  <a:highlight>
                  <a:schemeClr val="lt2"/>
                </a:highlight>
              </a:rPr>
              <a:t>Iterate:</a:t>
            </a:r>
            <a:r>
              <a:rPr lang="en" sz="1400">
                <a:solidFill>
                  <a:schemeClr val="dk1"/>
                </a:solidFill>
                <a:highlight>
                  <a:schemeClr val="lt2"/>
                </a:highlight>
              </a:rPr>
              <a:t> Don’t hesitate to refine or ask follow-up questions.</a:t>
            </a:r>
            <a:endParaRPr sz="14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0" y="-829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highlight>
                  <a:schemeClr val="lt1"/>
                </a:highlight>
              </a:rPr>
              <a:t>2. Craft Clear and Specific Prompts</a:t>
            </a:r>
            <a:endParaRPr b="1" sz="24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highlight>
                <a:schemeClr val="lt1"/>
              </a:highlight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0" y="667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 well-crafted prompt should include: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0" y="199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rgbClr val="188038"/>
                </a:solidFill>
                <a:highlight>
                  <a:schemeClr val="lt2"/>
                </a:highlight>
              </a:rPr>
              <a:t>Context:</a:t>
            </a: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 Briefly explain the background.</a:t>
            </a:r>
            <a:endParaRPr sz="15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rgbClr val="188038"/>
                </a:solidFill>
                <a:highlight>
                  <a:schemeClr val="lt2"/>
                </a:highlight>
              </a:rPr>
              <a:t>Specific Requirements:</a:t>
            </a: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 State exactly what you need.</a:t>
            </a:r>
            <a:endParaRPr sz="15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rgbClr val="188038"/>
                </a:solidFill>
                <a:highlight>
                  <a:schemeClr val="lt2"/>
                </a:highlight>
              </a:rPr>
              <a:t>Desired Format:</a:t>
            </a: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 If you need code, configuration files, or a step-by-step guide, mention that.</a:t>
            </a:r>
            <a:endParaRPr sz="15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 u="sng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0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lt1"/>
                </a:highlight>
              </a:rPr>
              <a:t>Prompt Example 1: Generating a CI/CD Pipeline Script</a:t>
            </a:r>
            <a:endParaRPr b="1" sz="24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chemeClr val="lt1"/>
              </a:highlight>
            </a:endParaRPr>
          </a:p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0" y="199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</a:rPr>
              <a:t>Prompt:</a:t>
            </a:r>
            <a:endParaRPr b="1" sz="1500">
              <a:solidFill>
                <a:srgbClr val="FF0000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D9D9D9"/>
                </a:highlight>
              </a:rPr>
              <a:t>"I'm working on a Node.js project and need to create a Jenkins pipeline. I want stages for installing dependencies, running tests, and deploying the app. Could you generate a sample Jenkinsfile with comments explaining each stage?"</a:t>
            </a:r>
            <a:endParaRPr sz="15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8" y="-14109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80">
                <a:highlight>
                  <a:schemeClr val="lt2"/>
                </a:highlight>
              </a:rPr>
              <a:t>Below is an example Jenkinsfile for your Node.js project. It includes three stages—installing dependencies, running tests, and deploying the app—with inline comments to explain each step:</a:t>
            </a:r>
            <a:endParaRPr sz="1480">
              <a:highlight>
                <a:schemeClr val="lt2"/>
              </a:highlight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5374" l="25032" r="24221" t="7098"/>
          <a:stretch/>
        </p:blipFill>
        <p:spPr>
          <a:xfrm>
            <a:off x="133975" y="641700"/>
            <a:ext cx="4176000" cy="45018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4309975" y="1135325"/>
            <a:ext cx="4834200" cy="3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88038"/>
                </a:solidFill>
                <a:highlight>
                  <a:schemeClr val="lt2"/>
                </a:highlight>
              </a:rPr>
              <a:t>Explanation</a:t>
            </a:r>
            <a:endParaRPr b="1" sz="1500">
              <a:solidFill>
                <a:srgbClr val="188038"/>
              </a:solidFill>
              <a:highlight>
                <a:schemeClr val="lt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rgbClr val="188038"/>
                </a:solidFill>
                <a:highlight>
                  <a:schemeClr val="lt2"/>
                </a:highlight>
              </a:rPr>
              <a:t>agent any</a:t>
            </a:r>
            <a:r>
              <a:rPr lang="en" sz="1300">
                <a:solidFill>
                  <a:srgbClr val="188038"/>
                </a:solidFill>
                <a:highlight>
                  <a:schemeClr val="lt2"/>
                </a:highlight>
              </a:rPr>
              <a:t>: </a:t>
            </a:r>
            <a:r>
              <a:rPr lang="en" sz="1300">
                <a:solidFill>
                  <a:schemeClr val="dk1"/>
                </a:solidFill>
                <a:highlight>
                  <a:schemeClr val="lt2"/>
                </a:highlight>
              </a:rPr>
              <a:t>Tells Jenkins to run the pipeline on any available agent.</a:t>
            </a:r>
            <a:endParaRPr sz="13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rgbClr val="188038"/>
                </a:solidFill>
                <a:highlight>
                  <a:schemeClr val="lt2"/>
                </a:highlight>
              </a:rPr>
              <a:t>Stage: Install Dependencies</a:t>
            </a:r>
            <a:r>
              <a:rPr lang="en" sz="1300">
                <a:solidFill>
                  <a:srgbClr val="188038"/>
                </a:solidFill>
                <a:highlight>
                  <a:schemeClr val="lt2"/>
                </a:highlight>
              </a:rPr>
              <a:t>:</a:t>
            </a:r>
            <a:r>
              <a:rPr lang="en" sz="1300">
                <a:solidFill>
                  <a:schemeClr val="dk1"/>
                </a:solidFill>
                <a:highlight>
                  <a:schemeClr val="lt2"/>
                </a:highlight>
              </a:rPr>
              <a:t> Uses </a:t>
            </a:r>
            <a:r>
              <a:rPr lang="en" sz="1300">
                <a:solidFill>
                  <a:srgbClr val="188038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npm install</a:t>
            </a:r>
            <a:r>
              <a:rPr lang="en" sz="1300">
                <a:solidFill>
                  <a:schemeClr val="dk1"/>
                </a:solidFill>
                <a:highlight>
                  <a:schemeClr val="lt2"/>
                </a:highlight>
              </a:rPr>
              <a:t> to install project dependencies.</a:t>
            </a:r>
            <a:endParaRPr sz="13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rgbClr val="188038"/>
                </a:solidFill>
                <a:highlight>
                  <a:schemeClr val="lt2"/>
                </a:highlight>
              </a:rPr>
              <a:t>Stage: Run Tests</a:t>
            </a:r>
            <a:r>
              <a:rPr lang="en" sz="1300">
                <a:solidFill>
                  <a:srgbClr val="188038"/>
                </a:solidFill>
                <a:highlight>
                  <a:schemeClr val="lt2"/>
                </a:highlight>
              </a:rPr>
              <a:t>:</a:t>
            </a:r>
            <a:r>
              <a:rPr lang="en" sz="1300">
                <a:solidFill>
                  <a:schemeClr val="dk1"/>
                </a:solidFill>
                <a:highlight>
                  <a:schemeClr val="lt2"/>
                </a:highlight>
              </a:rPr>
              <a:t> Executes </a:t>
            </a:r>
            <a:r>
              <a:rPr lang="en" sz="1300">
                <a:solidFill>
                  <a:srgbClr val="188038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npm test</a:t>
            </a:r>
            <a:r>
              <a:rPr lang="en" sz="1300">
                <a:solidFill>
                  <a:schemeClr val="dk1"/>
                </a:solidFill>
                <a:highlight>
                  <a:schemeClr val="lt2"/>
                </a:highlight>
              </a:rPr>
              <a:t> to run your test suite.</a:t>
            </a:r>
            <a:endParaRPr sz="13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rgbClr val="188038"/>
                </a:solidFill>
                <a:highlight>
                  <a:schemeClr val="lt2"/>
                </a:highlight>
              </a:rPr>
              <a:t>Stage: Deploy</a:t>
            </a:r>
            <a:r>
              <a:rPr lang="en" sz="1300">
                <a:solidFill>
                  <a:srgbClr val="188038"/>
                </a:solidFill>
                <a:highlight>
                  <a:schemeClr val="lt2"/>
                </a:highlight>
              </a:rPr>
              <a:t>:</a:t>
            </a:r>
            <a:r>
              <a:rPr lang="en" sz="1300">
                <a:solidFill>
                  <a:schemeClr val="dk1"/>
                </a:solidFill>
                <a:highlight>
                  <a:schemeClr val="lt2"/>
                </a:highlight>
              </a:rPr>
              <a:t> Executes a deployment script (</a:t>
            </a:r>
            <a:r>
              <a:rPr lang="en" sz="1300">
                <a:solidFill>
                  <a:srgbClr val="188038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./deploy.sh</a:t>
            </a:r>
            <a:r>
              <a:rPr lang="en" sz="1300">
                <a:solidFill>
                  <a:schemeClr val="dk1"/>
                </a:solidFill>
                <a:highlight>
                  <a:schemeClr val="lt2"/>
                </a:highlight>
              </a:rPr>
              <a:t>), which you can replace with your specific deployment commands.</a:t>
            </a:r>
            <a:endParaRPr sz="13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rgbClr val="188038"/>
                </a:solidFill>
                <a:highlight>
                  <a:schemeClr val="lt2"/>
                </a:highlight>
              </a:rPr>
              <a:t>Post</a:t>
            </a:r>
            <a:r>
              <a:rPr lang="en" sz="1300">
                <a:solidFill>
                  <a:srgbClr val="188038"/>
                </a:solidFill>
                <a:highlight>
                  <a:schemeClr val="lt2"/>
                </a:highlight>
              </a:rPr>
              <a:t>:</a:t>
            </a:r>
            <a:r>
              <a:rPr lang="en" sz="1300">
                <a:solidFill>
                  <a:schemeClr val="dk1"/>
                </a:solidFill>
                <a:highlight>
                  <a:schemeClr val="lt2"/>
                </a:highlight>
              </a:rPr>
              <a:t> Includes cleanup and failure handling steps.</a:t>
            </a:r>
            <a:endParaRPr sz="13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0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lt1"/>
                </a:highlight>
              </a:rPr>
              <a:t>Prompt Example 2: </a:t>
            </a:r>
            <a:r>
              <a:rPr b="1" lang="en" sz="2400">
                <a:highlight>
                  <a:schemeClr val="lt1"/>
                </a:highlight>
              </a:rPr>
              <a:t>Creating Infrastructure with Terraform</a:t>
            </a:r>
            <a:endParaRPr b="1" sz="24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chemeClr val="lt1"/>
              </a:highlight>
            </a:endParaRP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0" y="199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  <a:highlight>
                  <a:schemeClr val="lt2"/>
                </a:highlight>
              </a:rPr>
              <a:t>Prompt:</a:t>
            </a:r>
            <a:endParaRPr b="1" sz="1500">
              <a:solidFill>
                <a:srgbClr val="FF0000"/>
              </a:solidFill>
              <a:highlight>
                <a:schemeClr val="lt2"/>
              </a:highlight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"I need a Terraform script to deploy an AWS EC2 instance. The instance should be part of a specific security group, use a given AMI, and have a specified instance type. Please include comments for each section so I can learn how the configuration works."</a:t>
            </a:r>
            <a:endParaRPr sz="15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8" y="-1233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80">
                <a:highlight>
                  <a:schemeClr val="lt2"/>
                </a:highlight>
              </a:rPr>
              <a:t>Below is a sample Terraform configuration that deploys an AWS EC2 instance using a specified AMI, instance type, and security group. Each section includes comments to help you understand what each part does.</a:t>
            </a:r>
            <a:endParaRPr sz="1480">
              <a:highlight>
                <a:schemeClr val="lt2"/>
              </a:highlight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75" y="730550"/>
            <a:ext cx="4176000" cy="441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375" y="730550"/>
            <a:ext cx="4681626" cy="44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0" y="1120775"/>
            <a:ext cx="8520600" cy="5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lt1"/>
                </a:highlight>
              </a:rPr>
              <a:t>Prompt Example 3: Dockerfile for a Flask Application</a:t>
            </a:r>
            <a:endParaRPr b="1" sz="24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chemeClr val="lt1"/>
              </a:highlight>
            </a:endParaRPr>
          </a:p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FF0000"/>
                </a:solidFill>
                <a:highlight>
                  <a:schemeClr val="lt2"/>
                </a:highlight>
              </a:rPr>
              <a:t>Prompt:</a:t>
            </a:r>
            <a:endParaRPr b="1" sz="1500">
              <a:solidFill>
                <a:srgbClr val="FF0000"/>
              </a:solidFill>
              <a:highlight>
                <a:schemeClr val="lt2"/>
              </a:highlight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2"/>
                </a:highlight>
              </a:rPr>
              <a:t>"I'm building a Python Flask application and need a Dockerfile. The Dockerfile should set up a virtual environment, install the dependencies from a requirements.txt file, and run the Flask app on port 5000. Please include best practices and comments."</a:t>
            </a:r>
            <a:endParaRPr b="1" sz="23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